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24" r:id="rId5"/>
    <p:sldId id="302" r:id="rId6"/>
    <p:sldId id="315" r:id="rId7"/>
    <p:sldId id="325" r:id="rId8"/>
    <p:sldId id="327" r:id="rId9"/>
    <p:sldId id="328" r:id="rId10"/>
    <p:sldId id="330" r:id="rId11"/>
    <p:sldId id="329" r:id="rId12"/>
    <p:sldId id="335" r:id="rId13"/>
    <p:sldId id="331" r:id="rId14"/>
    <p:sldId id="326" r:id="rId15"/>
    <p:sldId id="312" r:id="rId16"/>
    <p:sldId id="332" r:id="rId17"/>
    <p:sldId id="313" r:id="rId18"/>
    <p:sldId id="334" r:id="rId19"/>
    <p:sldId id="310" r:id="rId20"/>
    <p:sldId id="33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033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%20LENDING%20CORP\Desktop\project\summary_ride_length_weekda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%20LENDING%20CORP\Desktop\project\summary_ride_length_weekda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%20LENDING%20CORP\Desktop\project\summary_ride_length_weekda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%20LENDING%20CORP\Desktop\project\summary_ride_length_weekda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%20LENDING%20CORP\Desktop\project\summary_ride_length_weekda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%20LENDING%20CORP\Desktop\project\summary_ride_length_weekda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%20LENDING%20CORP\Desktop\project\summary_ride_lenth_mont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kib\Documents\GDA%20Capstone\Bike-Share\to%20merge\summary_stations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%20LENDING%20CORP\Desktop\project\summary_station_rid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[summary_ride_length_weekday.xlsx]total_number_of_user!PivotTable17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Casual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2A537A8E-DD3B-4E5E-876B-9FF705ABA258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Member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70B16279-3E09-4572-961B-9449DA6E21F3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Casual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2A537A8E-DD3B-4E5E-876B-9FF705ABA258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Member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70B16279-3E09-4572-961B-9449DA6E21F3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Casual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2A537A8E-DD3B-4E5E-876B-9FF705ABA258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Member</a:t>
                </a:r>
              </a:p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70B16279-3E09-4572-961B-9449DA6E21F3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total_number_of_user!$B$3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3D7-4595-A281-86AA3E8F36B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3D7-4595-A281-86AA3E8F36BD}"/>
              </c:ext>
            </c:extLst>
          </c:dPt>
          <c:dLbls>
            <c:dLbl>
              <c:idx val="0"/>
              <c:layout>
                <c:manualLayout>
                  <c:x val="-4.9619154748513576E-2"/>
                  <c:y val="9.5313988529211607E-2"/>
                </c:manualLayout>
              </c:layout>
              <c:tx>
                <c:rich>
                  <a:bodyPr/>
                  <a:lstStyle/>
                  <a:p>
                    <a:r>
                      <a:rPr lang="en-US" sz="1800" baseline="0" dirty="0"/>
                      <a:t>67877,</a:t>
                    </a:r>
                  </a:p>
                  <a:p>
                    <a:fld id="{2A537A8E-DD3B-4E5E-876B-9FF705ABA258}" type="PERCENTAGE">
                      <a:rPr lang="en-US" sz="1800" baseline="0" smtClean="0"/>
                      <a:pPr/>
                      <a:t>[PERCENTAGE]</a:t>
                    </a:fld>
                    <a:endParaRPr lang="en-PH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3D7-4595-A281-86AA3E8F36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800" baseline="0" dirty="0"/>
                      <a:t>720312</a:t>
                    </a:r>
                  </a:p>
                  <a:p>
                    <a:r>
                      <a:rPr lang="en-US" sz="1800" baseline="0" dirty="0"/>
                      <a:t> </a:t>
                    </a:r>
                    <a:fld id="{70B16279-3E09-4572-961B-9449DA6E21F3}" type="PERCENTAGE">
                      <a:rPr lang="en-US" sz="1800" baseline="0"/>
                      <a:pPr/>
                      <a:t>[PERCENTAGE]</a:t>
                    </a:fld>
                    <a:endParaRPr lang="en-US" sz="1800" baseline="0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3D7-4595-A281-86AA3E8F36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total_number_of_user!$A$4:$A$6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total_number_of_user!$B$4:$B$6</c:f>
              <c:numCache>
                <c:formatCode>General</c:formatCode>
                <c:ptCount val="2"/>
                <c:pt idx="0">
                  <c:v>67877</c:v>
                </c:pt>
                <c:pt idx="1">
                  <c:v>720312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D7-4595-A281-86AA3E8F36B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[summary_ride_length_weekday.xlsx]average duration of rides!PivotTable20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15521516956347159"/>
          <c:y val="0.21904493788107018"/>
          <c:w val="0.62804293689599888"/>
          <c:h val="0.694916065997749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'average duration of rides'!$B$3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E3-48E1-B372-0CB7BAC2423D}"/>
              </c:ext>
            </c:extLst>
          </c:dPt>
          <c:cat>
            <c:strRef>
              <c:f>'average duration of rides'!$A$4:$A$6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'average duration of rides'!$B$4:$B$6</c:f>
              <c:numCache>
                <c:formatCode>[h]:mm:ss;@</c:formatCode>
                <c:ptCount val="2"/>
                <c:pt idx="0">
                  <c:v>6.475529100529101E-2</c:v>
                </c:pt>
                <c:pt idx="1">
                  <c:v>9.718915343915344E-3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E3-48E1-B372-0CB7BAC24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75610159"/>
        <c:axId val="581870911"/>
      </c:barChart>
      <c:valAx>
        <c:axId val="58187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h]:mm:ss;@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610159"/>
        <c:crosses val="autoZero"/>
        <c:crossBetween val="between"/>
      </c:valAx>
      <c:catAx>
        <c:axId val="5756101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8709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[summary_ride_length_weekday.xlsx]total number of rides!PivotTable22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'total number of rides'!$B$3:$B$4</c:f>
              <c:strCache>
                <c:ptCount val="1"/>
                <c:pt idx="0">
                  <c:v>member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'total number of rides'!$A$5:$A$12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'total number of rides'!$B$5:$B$12</c:f>
              <c:numCache>
                <c:formatCode>General</c:formatCode>
                <c:ptCount val="7"/>
                <c:pt idx="0">
                  <c:v>60197</c:v>
                </c:pt>
                <c:pt idx="1">
                  <c:v>110430</c:v>
                </c:pt>
                <c:pt idx="2">
                  <c:v>127974</c:v>
                </c:pt>
                <c:pt idx="3">
                  <c:v>121902</c:v>
                </c:pt>
                <c:pt idx="4">
                  <c:v>125228</c:v>
                </c:pt>
                <c:pt idx="5">
                  <c:v>115168</c:v>
                </c:pt>
                <c:pt idx="6">
                  <c:v>59413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82-4060-A3FB-48E4542CAF08}"/>
            </c:ext>
          </c:extLst>
        </c:ser>
        <c:ser>
          <c:idx val="1"/>
          <c:order val="1"/>
          <c:tx>
            <c:strRef>
              <c:f>'total number of rides'!$C$3:$C$4</c:f>
              <c:strCache>
                <c:ptCount val="1"/>
                <c:pt idx="0">
                  <c:v>casual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4382-4060-A3FB-48E4542CAF08}"/>
              </c:ext>
            </c:extLst>
          </c:dPt>
          <c:cat>
            <c:strRef>
              <c:f>'total number of rides'!$A$5:$A$12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'total number of rides'!$C$5:$C$12</c:f>
              <c:numCache>
                <c:formatCode>General</c:formatCode>
                <c:ptCount val="7"/>
                <c:pt idx="0">
                  <c:v>18652</c:v>
                </c:pt>
                <c:pt idx="1">
                  <c:v>5591</c:v>
                </c:pt>
                <c:pt idx="2">
                  <c:v>7311</c:v>
                </c:pt>
                <c:pt idx="3">
                  <c:v>7690</c:v>
                </c:pt>
                <c:pt idx="4">
                  <c:v>7147</c:v>
                </c:pt>
                <c:pt idx="5">
                  <c:v>8013</c:v>
                </c:pt>
                <c:pt idx="6">
                  <c:v>13473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82-4060-A3FB-48E4542CA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072016"/>
        <c:axId val="94746240"/>
      </c:lineChart>
      <c:catAx>
        <c:axId val="163072016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746240"/>
        <c:crosses val="autoZero"/>
        <c:auto val="1"/>
        <c:lblAlgn val="ctr"/>
        <c:lblOffset val="100"/>
        <c:noMultiLvlLbl val="0"/>
      </c:catAx>
      <c:valAx>
        <c:axId val="9474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/>
                  <a:t>Number</a:t>
                </a:r>
                <a:r>
                  <a:rPr lang="en-PH" baseline="0"/>
                  <a:t> of Rides</a:t>
                </a:r>
                <a:endParaRPr lang="en-PH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7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[summary_ride_length_weekday.xlsx]average_duration by week!PivotTable18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'average_duration by week'!$B$3:$B$4</c:f>
              <c:strCache>
                <c:ptCount val="1"/>
                <c:pt idx="0">
                  <c:v>member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'average_duration by week'!$A$5:$A$12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'average_duration by week'!$B$5:$B$12</c:f>
              <c:numCache>
                <c:formatCode>[h]:mm:ss;@</c:formatCode>
                <c:ptCount val="7"/>
                <c:pt idx="0">
                  <c:v>1.150462962962963E-2</c:v>
                </c:pt>
                <c:pt idx="1">
                  <c:v>9.7222222222222224E-3</c:v>
                </c:pt>
                <c:pt idx="2">
                  <c:v>9.0972222222222218E-3</c:v>
                </c:pt>
                <c:pt idx="3">
                  <c:v>8.4143518518518517E-3</c:v>
                </c:pt>
                <c:pt idx="4">
                  <c:v>8.3564814814814821E-3</c:v>
                </c:pt>
                <c:pt idx="5">
                  <c:v>9.4212962962962957E-3</c:v>
                </c:pt>
                <c:pt idx="6">
                  <c:v>1.1516203703703704E-2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A0-46DA-B85C-D1F67E8FA351}"/>
            </c:ext>
          </c:extLst>
        </c:ser>
        <c:ser>
          <c:idx val="1"/>
          <c:order val="1"/>
          <c:tx>
            <c:strRef>
              <c:f>'average_duration by week'!$C$3:$C$4</c:f>
              <c:strCache>
                <c:ptCount val="1"/>
                <c:pt idx="0">
                  <c:v>casual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'average_duration by week'!$A$5:$A$12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'average_duration by week'!$C$5:$C$12</c:f>
              <c:numCache>
                <c:formatCode>[h]:mm:ss;@</c:formatCode>
                <c:ptCount val="7"/>
                <c:pt idx="0">
                  <c:v>5.9826388888888887E-2</c:v>
                </c:pt>
                <c:pt idx="1">
                  <c:v>5.6168981481481479E-2</c:v>
                </c:pt>
                <c:pt idx="2">
                  <c:v>5.392361111111111E-2</c:v>
                </c:pt>
                <c:pt idx="3">
                  <c:v>5.2962962962962962E-2</c:v>
                </c:pt>
                <c:pt idx="4">
                  <c:v>9.9895833333333336E-2</c:v>
                </c:pt>
                <c:pt idx="5">
                  <c:v>7.1990740740740744E-2</c:v>
                </c:pt>
                <c:pt idx="6">
                  <c:v>5.8518518518518518E-2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A0-46DA-B85C-D1F67E8FA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6103048"/>
        <c:axId val="636098008"/>
      </c:lineChart>
      <c:catAx>
        <c:axId val="636103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098008"/>
        <c:crosses val="autoZero"/>
        <c:auto val="1"/>
        <c:lblAlgn val="ctr"/>
        <c:lblOffset val="100"/>
        <c:noMultiLvlLbl val="0"/>
      </c:catAx>
      <c:valAx>
        <c:axId val="636098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/>
                  <a:t>Duration in H:M:S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h]:mm:ss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103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solidFill>
            <a:schemeClr val="accent4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Duration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'Casual WD VS WE'!$F$18</c:f>
              <c:strCache>
                <c:ptCount val="1"/>
                <c:pt idx="0">
                  <c:v>Average duration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31-4B94-A0B6-02C4609622C0}"/>
              </c:ext>
            </c:extLst>
          </c:dPt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'Casual WD VS WE'!$E$19:$E$20</c:f>
              <c:strCache>
                <c:ptCount val="2"/>
                <c:pt idx="0">
                  <c:v>Weekday</c:v>
                </c:pt>
                <c:pt idx="1">
                  <c:v>Weekend</c:v>
                </c:pt>
              </c:strCache>
            </c:strRef>
          </c:cat>
          <c:val>
            <c:numRef>
              <c:f>'Casual WD VS WE'!$F$19:$F$20</c:f>
              <c:numCache>
                <c:formatCode>[h]:mm:ss;@</c:formatCode>
                <c:ptCount val="2"/>
                <c:pt idx="0">
                  <c:v>1.3181292305325576E-2</c:v>
                </c:pt>
                <c:pt idx="1">
                  <c:v>2.9021686121919587E-2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B31-4B94-A0B6-02C4609622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0758879"/>
        <c:axId val="1672553279"/>
      </c:barChart>
      <c:catAx>
        <c:axId val="167075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2553279"/>
        <c:crosses val="autoZero"/>
        <c:auto val="1"/>
        <c:lblAlgn val="ctr"/>
        <c:lblOffset val="100"/>
        <c:noMultiLvlLbl val="0"/>
      </c:catAx>
      <c:valAx>
        <c:axId val="167255327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h]:mm:ss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0758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Rides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'Casual WD VS WE'!$E$13</c:f>
              <c:strCache>
                <c:ptCount val="1"/>
                <c:pt idx="0">
                  <c:v>num_of_rides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A4-4F15-ACB7-5C2A401DBCD5}"/>
              </c:ext>
            </c:extLst>
          </c:dPt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'Casual WD VS WE'!$D$14:$D$15</c:f>
              <c:strCache>
                <c:ptCount val="2"/>
                <c:pt idx="0">
                  <c:v>Weekday</c:v>
                </c:pt>
                <c:pt idx="1">
                  <c:v>Weekend</c:v>
                </c:pt>
              </c:strCache>
            </c:strRef>
          </c:cat>
          <c:val>
            <c:numRef>
              <c:f>'Casual WD VS WE'!$E$14:$E$15</c:f>
              <c:numCache>
                <c:formatCode>0</c:formatCode>
                <c:ptCount val="2"/>
                <c:pt idx="0" formatCode="General">
                  <c:v>35752</c:v>
                </c:pt>
                <c:pt idx="1">
                  <c:v>32125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A4-4F15-ACB7-5C2A401DB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0758879"/>
        <c:axId val="1672553279"/>
      </c:barChart>
      <c:catAx>
        <c:axId val="167075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2553279"/>
        <c:crosses val="autoZero"/>
        <c:auto val="1"/>
        <c:lblAlgn val="ctr"/>
        <c:lblOffset val="100"/>
        <c:noMultiLvlLbl val="0"/>
      </c:catAx>
      <c:valAx>
        <c:axId val="167255327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0758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[summary_ride_lenth_month.xlsx]average_month!PivotTable1</c:name>
    <c:fmtId val="1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average_month!$B$3:$B$4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average_month!$A$5:$A$8</c:f>
              <c:strCache>
                <c:ptCount val="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</c:strCache>
            </c:strRef>
          </c:cat>
          <c:val>
            <c:numRef>
              <c:f>average_month!$B$5:$B$8</c:f>
              <c:numCache>
                <c:formatCode>General</c:formatCode>
                <c:ptCount val="3"/>
                <c:pt idx="0">
                  <c:v>782.44468818285202</c:v>
                </c:pt>
                <c:pt idx="1">
                  <c:v>783.61043212174502</c:v>
                </c:pt>
                <c:pt idx="2">
                  <c:v>816.25312404582303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C3-4D8E-84B9-01FDD640B790}"/>
            </c:ext>
          </c:extLst>
        </c:ser>
        <c:ser>
          <c:idx val="1"/>
          <c:order val="1"/>
          <c:tx>
            <c:strRef>
              <c:f>average_month!$C$3:$C$4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average_month!$A$5:$A$8</c:f>
              <c:strCache>
                <c:ptCount val="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</c:strCache>
            </c:strRef>
          </c:cat>
          <c:val>
            <c:numRef>
              <c:f>average_month!$C$5:$C$8</c:f>
              <c:numCache>
                <c:formatCode>General</c:formatCode>
                <c:ptCount val="3"/>
                <c:pt idx="0">
                  <c:v>7150.5431500766899</c:v>
                </c:pt>
                <c:pt idx="1">
                  <c:v>8127.5696227929302</c:v>
                </c:pt>
                <c:pt idx="2">
                  <c:v>3813.4898613646401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C3-4D8E-84B9-01FDD640B7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9683016"/>
        <c:axId val="559684456"/>
      </c:barChart>
      <c:catAx>
        <c:axId val="559683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684456"/>
        <c:crosses val="autoZero"/>
        <c:auto val="1"/>
        <c:lblAlgn val="ctr"/>
        <c:lblOffset val="100"/>
        <c:noMultiLvlLbl val="0"/>
      </c:catAx>
      <c:valAx>
        <c:axId val="559684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683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00388944"/>
        <c:axId val="300683504"/>
      </c:barChart>
      <c:catAx>
        <c:axId val="300388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683504"/>
        <c:crosses val="autoZero"/>
        <c:auto val="1"/>
        <c:lblAlgn val="ctr"/>
        <c:lblOffset val="100"/>
        <c:noMultiLvlLbl val="0"/>
      </c:catAx>
      <c:valAx>
        <c:axId val="30068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Number of 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388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[summary_station_ride.xlsx]Top Station used by casual!PivotTable21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Top 5 Stations used by Casual Riders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Station used by casual'!$B$3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'Top Station used by casual'!$A$4:$A$9</c:f>
              <c:strCache>
                <c:ptCount val="5"/>
                <c:pt idx="0">
                  <c:v>Streeter Dr &amp; Grand Ave</c:v>
                </c:pt>
                <c:pt idx="1">
                  <c:v>Lake Shore Dr &amp; Monroe St</c:v>
                </c:pt>
                <c:pt idx="2">
                  <c:v>Shedd Aquarium</c:v>
                </c:pt>
                <c:pt idx="3">
                  <c:v>Millennium Park</c:v>
                </c:pt>
                <c:pt idx="4">
                  <c:v>Michigan Ave &amp; Oak St</c:v>
                </c:pt>
              </c:strCache>
            </c:strRef>
          </c:cat>
          <c:val>
            <c:numRef>
              <c:f>'Top Station used by casual'!$B$4:$B$9</c:f>
              <c:numCache>
                <c:formatCode>General</c:formatCode>
                <c:ptCount val="5"/>
                <c:pt idx="0">
                  <c:v>2749</c:v>
                </c:pt>
                <c:pt idx="1">
                  <c:v>2732</c:v>
                </c:pt>
                <c:pt idx="2">
                  <c:v>1832</c:v>
                </c:pt>
                <c:pt idx="3">
                  <c:v>1406</c:v>
                </c:pt>
                <c:pt idx="4">
                  <c:v>1017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EA-49A6-A5E4-36443D7912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9708656"/>
        <c:axId val="19971584"/>
      </c:barChart>
      <c:catAx>
        <c:axId val="99708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71584"/>
        <c:crosses val="autoZero"/>
        <c:auto val="1"/>
        <c:lblAlgn val="ctr"/>
        <c:lblOffset val="100"/>
        <c:noMultiLvlLbl val="0"/>
      </c:catAx>
      <c:valAx>
        <c:axId val="19971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708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3/14/2024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076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Number of rides and Average Duration of rides have a </a:t>
            </a:r>
            <a:r>
              <a:rPr lang="en-US" baseline="0" dirty="0"/>
              <a:t>0.6385 positive correlation.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968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chart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chart of top 5 stations used by casual riders is attached in 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1308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2207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3/14/2024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mailto:Ca.Shekib@gmail.com" TargetMode="External"/><Relationship Id="rId4" Type="http://schemas.openxmlformats.org/officeDocument/2006/relationships/image" Target="../media/image16.sv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7.xml"/><Relationship Id="rId5" Type="http://schemas.openxmlformats.org/officeDocument/2006/relationships/hyperlink" Target="https://www.divvybikes.com/data-license-agreement" TargetMode="External"/><Relationship Id="rId4" Type="http://schemas.openxmlformats.org/officeDocument/2006/relationships/hyperlink" Target="https://divvy-tripdata.s3.amazonaws.com/index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A398208-A73B-1BD8-D9CC-662A7584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22"/>
            <a:ext cx="12192000" cy="6858000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3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Cyclistic </a:t>
            </a:r>
            <a:br>
              <a:rPr lang="en-US" dirty="0"/>
            </a:br>
            <a:r>
              <a:rPr lang="en-US" sz="3200" dirty="0"/>
              <a:t>Bike-Share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22182" y="2086222"/>
            <a:ext cx="3924934" cy="490538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15, 2024</a:t>
            </a:r>
          </a:p>
          <a:p>
            <a:r>
              <a:rPr lang="en-US" dirty="0"/>
              <a:t>Presented by: Tristan Ramos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21290-55FC-447A-A3FF-7A2054FD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Quarter 1 Comparison of Average Ride Duration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4FBFE-6CD4-4755-95CB-8CFE79DEA9AD}"/>
              </a:ext>
            </a:extLst>
          </p:cNvPr>
          <p:cNvSpPr txBox="1"/>
          <p:nvPr/>
        </p:nvSpPr>
        <p:spPr>
          <a:xfrm>
            <a:off x="731521" y="1800665"/>
            <a:ext cx="324539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Insight #4</a:t>
            </a:r>
          </a:p>
          <a:p>
            <a:endParaRPr lang="en-US" dirty="0"/>
          </a:p>
          <a:p>
            <a:r>
              <a:rPr lang="en-US" sz="2800" dirty="0"/>
              <a:t>Average ride duration of casual riders increase and hits its peak on Jan and Feb 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1740ED6-A463-AE42-4B36-05911A6126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4716397"/>
              </p:ext>
            </p:extLst>
          </p:nvPr>
        </p:nvGraphicFramePr>
        <p:xfrm>
          <a:off x="5292725" y="2039938"/>
          <a:ext cx="60610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0827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5518DC5-AB2D-B8EA-34BB-6F42ED857E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322" y="1988047"/>
            <a:ext cx="4272794" cy="2751566"/>
          </a:xfrm>
        </p:spPr>
        <p:txBody>
          <a:bodyPr/>
          <a:lstStyle/>
          <a:p>
            <a:pPr rtl="0" eaLnBrk="1" latinLnBrk="0" hangingPunct="1"/>
            <a:r>
              <a:rPr lang="en-US" sz="54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Let’s summarize the </a:t>
            </a:r>
            <a:r>
              <a:rPr lang="en-US" sz="7200" b="1" dirty="0">
                <a:solidFill>
                  <a:schemeClr val="accent4"/>
                </a:solidFill>
                <a:latin typeface="Calibri Light" panose="020F0302020204030204" pitchFamily="34" charset="0"/>
                <a:ea typeface="+mn-ea"/>
                <a:cs typeface="+mn-cs"/>
              </a:rPr>
              <a:t>I</a:t>
            </a:r>
            <a:r>
              <a:rPr lang="en-US" sz="7200" b="1" kern="120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nsights</a:t>
            </a:r>
            <a:r>
              <a:rPr lang="en-US" sz="5400" kern="120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endParaRPr lang="en-US" sz="5400" dirty="0">
              <a:solidFill>
                <a:schemeClr val="accent4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18" y="372596"/>
            <a:ext cx="10693400" cy="830997"/>
          </a:xfrm>
        </p:spPr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1660737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Graphic 15" descr="Bar chart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3513" y="1760204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1463194"/>
            <a:ext cx="3657600" cy="204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In general, casual bikers take fewer rides but stay on them longer.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PH" sz="2000" dirty="0">
                <a:cs typeface="Biome Light" panose="020B0303030204020804" pitchFamily="34" charset="0"/>
              </a:rPr>
              <a:t>Though they ride for 5 times longer, casual users take 82% fewer rides than members.</a:t>
            </a:r>
            <a:r>
              <a:rPr lang="en-US" sz="2000" dirty="0">
                <a:cs typeface="Biome Light" panose="020B0303030204020804" pitchFamily="34" charset="0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79368" y="1660737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74706" y="4540833"/>
            <a:ext cx="624599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23408" y="1437164"/>
            <a:ext cx="4059574" cy="2602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Bikes are primarily used for recreational purposes by casual riders.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PH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fact that casual riders utilize their bikes on weekend and holidays shows they use them for enjoyment, in contrast to members who are active throughout the quarter.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144" y="4433045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0" name="Graphic 29" descr="Cyclin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70189" y="1768533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30483" y="4343652"/>
            <a:ext cx="4082149" cy="204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Casual Riders are most active on Week</a:t>
            </a:r>
            <a:r>
              <a:rPr lang="en-US" sz="2400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days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  and tend to take longer rides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3,000 increase in number of rides and 23 min increase on average duration of rides during weekdays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79368" y="4437609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6" name="Graphic 35" descr="Statistics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0189" y="453393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23408" y="4281275"/>
            <a:ext cx="3657600" cy="232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The longest rides are taken by casual bikers in January and February.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PH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At its busiest in February, casual riders' average ride duration was eight times longer than that of members.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390861"/>
            <a:ext cx="5435601" cy="830997"/>
          </a:xfrm>
        </p:spPr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8" y="1222852"/>
            <a:ext cx="9355138" cy="438150"/>
          </a:xfrm>
        </p:spPr>
        <p:txBody>
          <a:bodyPr/>
          <a:lstStyle/>
          <a:p>
            <a:r>
              <a:rPr lang="en-US" dirty="0"/>
              <a:t>Now that we know how Casual users use bikeshare differently, </a:t>
            </a:r>
          </a:p>
          <a:p>
            <a:r>
              <a:rPr lang="en-US" dirty="0"/>
              <a:t>We Can: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8" y="2100245"/>
            <a:ext cx="10155239" cy="3149501"/>
          </a:xfrm>
        </p:spPr>
        <p:txBody>
          <a:bodyPr/>
          <a:lstStyle/>
          <a:p>
            <a:r>
              <a:rPr lang="en-PH" sz="2400" dirty="0"/>
              <a:t>Offer exclusive discounts and coupons to frequent and significant users if clients are charged based on ride duration. This will encourage users to take longer rides, which will increase income.</a:t>
            </a:r>
          </a:p>
          <a:p>
            <a:r>
              <a:rPr lang="en-PH" sz="2400" dirty="0"/>
              <a:t>Create seasonal packages that enable casual riders to join up for membership for certain periods of time rather than committing to an annual subscription. This gives flexibility to the program. </a:t>
            </a:r>
          </a:p>
          <a:p>
            <a:r>
              <a:rPr lang="en-US" sz="2400" dirty="0"/>
              <a:t>Effective and efficient promotions by targeting casual riders at the busiest times and stations</a:t>
            </a:r>
          </a:p>
          <a:p>
            <a:pPr lvl="1"/>
            <a:r>
              <a:rPr lang="en-US" sz="1800" dirty="0"/>
              <a:t>Days: Weekends</a:t>
            </a:r>
          </a:p>
          <a:p>
            <a:pPr lvl="1"/>
            <a:r>
              <a:rPr lang="en-US" sz="1800" dirty="0"/>
              <a:t>Months: January and February</a:t>
            </a:r>
          </a:p>
          <a:p>
            <a:pPr lvl="1"/>
            <a:r>
              <a:rPr lang="en-US" sz="1800" dirty="0"/>
              <a:t>Stations: Streeter Dr &amp; Grand Ave,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Lake Shore Dr &amp; Monroe St</a:t>
            </a:r>
            <a:r>
              <a:rPr lang="en-US" sz="1800" dirty="0">
                <a:solidFill>
                  <a:srgbClr val="000000"/>
                </a:solidFill>
              </a:rPr>
              <a:t>, Shedd Aquarium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4478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8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3186" r="13186"/>
          <a:stretch/>
        </p:blipFill>
        <p:spPr>
          <a:xfrm>
            <a:off x="1694666" y="1860042"/>
            <a:ext cx="3694097" cy="37406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608" y="1358497"/>
            <a:ext cx="4998720" cy="1748983"/>
          </a:xfrm>
          <a:prstGeom prst="rect">
            <a:avLst/>
          </a:prstGeom>
        </p:spPr>
        <p:txBody>
          <a:bodyPr/>
          <a:lstStyle/>
          <a:p>
            <a:r>
              <a:rPr lang="en-US" sz="6600" dirty="0">
                <a:latin typeface="+mj-lt"/>
              </a:rPr>
              <a:t>THANK </a:t>
            </a:r>
            <a:br>
              <a:rPr lang="en-US" sz="6600" dirty="0">
                <a:latin typeface="+mj-lt"/>
              </a:rPr>
            </a:br>
            <a:r>
              <a:rPr lang="en-US" sz="6600" dirty="0">
                <a:latin typeface="+mj-lt"/>
              </a:rPr>
              <a:t>		YOU!</a:t>
            </a:r>
          </a:p>
          <a:p>
            <a:endParaRPr lang="en-US" sz="36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0FF65-E043-4E1E-93A1-1E9241395396}"/>
              </a:ext>
            </a:extLst>
          </p:cNvPr>
          <p:cNvSpPr/>
          <p:nvPr/>
        </p:nvSpPr>
        <p:spPr>
          <a:xfrm>
            <a:off x="485775" y="6343650"/>
            <a:ext cx="2143125" cy="4000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nline Image Placeholder 23" descr="User">
            <a:extLst>
              <a:ext uri="{FF2B5EF4-FFF2-40B4-BE49-F238E27FC236}">
                <a16:creationId xmlns:a16="http://schemas.microsoft.com/office/drawing/2014/main" id="{650CA3FE-723A-4F77-9693-16558BD21A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6436" y="4087924"/>
            <a:ext cx="731520" cy="73152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9AAB817-C0F5-49D6-83FC-6FC571FB4980}"/>
              </a:ext>
            </a:extLst>
          </p:cNvPr>
          <p:cNvSpPr txBox="1">
            <a:spLocks/>
          </p:cNvSpPr>
          <p:nvPr/>
        </p:nvSpPr>
        <p:spPr>
          <a:xfrm>
            <a:off x="7735896" y="4279727"/>
            <a:ext cx="4220845" cy="861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Tristan Ramos</a:t>
            </a:r>
          </a:p>
          <a:p>
            <a:endParaRPr lang="en-US" b="0" dirty="0"/>
          </a:p>
          <a:p>
            <a:r>
              <a:rPr lang="en-US" b="0" dirty="0">
                <a:hlinkClick r:id="rId5"/>
              </a:rPr>
              <a:t>Tristan.ramos0531@gmail.com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Github.com/tristan0531</a:t>
            </a:r>
          </a:p>
        </p:txBody>
      </p:sp>
      <p:pic>
        <p:nvPicPr>
          <p:cNvPr id="18" name="Graphic 17" descr="Email">
            <a:extLst>
              <a:ext uri="{FF2B5EF4-FFF2-40B4-BE49-F238E27FC236}">
                <a16:creationId xmlns:a16="http://schemas.microsoft.com/office/drawing/2014/main" id="{72267D5B-2EF0-4914-A656-697396E12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0892" y="4909565"/>
            <a:ext cx="672453" cy="672453"/>
          </a:xfrm>
          <a:prstGeom prst="rect">
            <a:avLst/>
          </a:prstGeom>
        </p:spPr>
      </p:pic>
      <p:pic>
        <p:nvPicPr>
          <p:cNvPr id="21" name="Graphic 20" descr="Network">
            <a:extLst>
              <a:ext uri="{FF2B5EF4-FFF2-40B4-BE49-F238E27FC236}">
                <a16:creationId xmlns:a16="http://schemas.microsoft.com/office/drawing/2014/main" id="{D3CBD6AE-3382-4E02-8F9C-BEEC0FFF8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0892" y="5672139"/>
            <a:ext cx="714375" cy="714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9AE6F-1D91-487B-89E9-0AA453EC97C4}"/>
              </a:ext>
            </a:extLst>
          </p:cNvPr>
          <p:cNvSpPr/>
          <p:nvPr/>
        </p:nvSpPr>
        <p:spPr>
          <a:xfrm>
            <a:off x="10048875" y="6286500"/>
            <a:ext cx="2143125" cy="4000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263720-743C-407F-BECF-E8DCED024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00" y="2579426"/>
            <a:ext cx="4143375" cy="759470"/>
          </a:xfrm>
        </p:spPr>
        <p:txBody>
          <a:bodyPr/>
          <a:lstStyle/>
          <a:p>
            <a:r>
              <a:rPr lang="en-US" sz="8000" dirty="0"/>
              <a:t>Appendix</a:t>
            </a:r>
            <a:endParaRPr lang="en-US" sz="7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7B0EE1F-E771-4D87-A23F-B091FA7E66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082" r="17082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BB8733-F2E8-4654-9516-EFF151AE71F6}"/>
              </a:ext>
            </a:extLst>
          </p:cNvPr>
          <p:cNvSpPr/>
          <p:nvPr/>
        </p:nvSpPr>
        <p:spPr>
          <a:xfrm>
            <a:off x="485775" y="6343650"/>
            <a:ext cx="2143125" cy="4000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7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701" y="604045"/>
            <a:ext cx="5080000" cy="438150"/>
          </a:xfrm>
        </p:spPr>
        <p:txBody>
          <a:bodyPr/>
          <a:lstStyle/>
          <a:p>
            <a:r>
              <a:rPr lang="en-US" sz="2800" dirty="0"/>
              <a:t>Datasets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7721" y="894560"/>
            <a:ext cx="5092701" cy="32043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+mj-lt"/>
              </a:rPr>
              <a:t>Data used for this analysis is a sample of datasets made available by 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Motivate International Inc. on this </a:t>
            </a:r>
            <a:r>
              <a:rPr lang="en-US" u="sng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link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under this </a:t>
            </a:r>
            <a:r>
              <a:rPr lang="en-US" u="sng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license</a:t>
            </a:r>
            <a:endParaRPr lang="en-US" u="sng" dirty="0">
              <a:solidFill>
                <a:srgbClr val="0563C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F94F1652-F9E3-45A6-9E99-FA1194B9565F}"/>
              </a:ext>
            </a:extLst>
          </p:cNvPr>
          <p:cNvSpPr txBox="1">
            <a:spLocks/>
          </p:cNvSpPr>
          <p:nvPr/>
        </p:nvSpPr>
        <p:spPr>
          <a:xfrm>
            <a:off x="485775" y="2820560"/>
            <a:ext cx="5080000" cy="4381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5 Stations used by Casual Users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A97EEFB-9FFF-47AD-B53D-F53912320499}"/>
              </a:ext>
            </a:extLst>
          </p:cNvPr>
          <p:cNvSpPr txBox="1">
            <a:spLocks/>
          </p:cNvSpPr>
          <p:nvPr/>
        </p:nvSpPr>
        <p:spPr>
          <a:xfrm>
            <a:off x="789777" y="3057792"/>
            <a:ext cx="5067300" cy="216346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r>
              <a:rPr lang="en-US" dirty="0">
                <a:hlinkClick r:id="rId6" action="ppaction://hlinksldjump"/>
              </a:rPr>
              <a:t>Click here </a:t>
            </a:r>
            <a:r>
              <a:rPr lang="en-US" dirty="0"/>
              <a:t>to view the chart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A0F92C-2A37-4D48-A77A-BD6D4638A7A2}"/>
              </a:ext>
            </a:extLst>
          </p:cNvPr>
          <p:cNvSpPr/>
          <p:nvPr/>
        </p:nvSpPr>
        <p:spPr>
          <a:xfrm>
            <a:off x="485775" y="6343650"/>
            <a:ext cx="2143125" cy="4000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781" y="780256"/>
            <a:ext cx="6687344" cy="438150"/>
          </a:xfrm>
        </p:spPr>
        <p:txBody>
          <a:bodyPr/>
          <a:lstStyle/>
          <a:p>
            <a:r>
              <a:rPr lang="en-US" sz="3200" dirty="0"/>
              <a:t>Top 5 Stations used by Casual Riders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D22C539-01B2-4485-97EF-B52908BCDE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462944"/>
              </p:ext>
            </p:extLst>
          </p:nvPr>
        </p:nvGraphicFramePr>
        <p:xfrm>
          <a:off x="371475" y="1560513"/>
          <a:ext cx="11329988" cy="4783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0799447-5BB9-49F5-9F43-DA55E7D02D9C}"/>
              </a:ext>
            </a:extLst>
          </p:cNvPr>
          <p:cNvSpPr/>
          <p:nvPr/>
        </p:nvSpPr>
        <p:spPr>
          <a:xfrm>
            <a:off x="485775" y="6343650"/>
            <a:ext cx="2143125" cy="4000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D0B5688-C4AE-49D3-A1A6-B2540C6339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187221"/>
              </p:ext>
            </p:extLst>
          </p:nvPr>
        </p:nvGraphicFramePr>
        <p:xfrm>
          <a:off x="204787" y="1560513"/>
          <a:ext cx="11496676" cy="4849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77215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Insights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Appendix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89" r="15389"/>
          <a:stretch/>
        </p:blipFill>
        <p:spPr>
          <a:xfrm>
            <a:off x="5733416" y="624239"/>
            <a:ext cx="5855754" cy="563157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D4EF6-F362-4D89-8EC4-F3B8158A9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05" b="90764" l="7117" r="91993">
                        <a14:foregroundMark x1="46797" y1="7282" x2="55160" y2="7460"/>
                        <a14:foregroundMark x1="8007" y1="47602" x2="8541" y2="56128"/>
                        <a14:foregroundMark x1="91815" y1="43694" x2="91993" y2="53464"/>
                        <a14:foregroundMark x1="50534" y1="90764" x2="54626" y2="90586"/>
                        <a14:foregroundMark x1="7117" y1="46714" x2="7117" y2="46004"/>
                        <a14:foregroundMark x1="48932" y1="34281" x2="50712" y2="33925"/>
                        <a14:foregroundMark x1="42171" y1="39609" x2="47509" y2="35169"/>
                        <a14:foregroundMark x1="47509" y1="38011" x2="57117" y2="23979"/>
                        <a14:foregroundMark x1="53203" y1="35879" x2="61922" y2="38544"/>
                        <a14:foregroundMark x1="61922" y1="38544" x2="61922" y2="38544"/>
                        <a14:foregroundMark x1="47331" y1="45648" x2="53025" y2="47602"/>
                        <a14:foregroundMark x1="49644" y1="52753" x2="51601" y2="60213"/>
                        <a14:foregroundMark x1="59786" y1="49911" x2="56406" y2="59503"/>
                        <a14:foregroundMark x1="56406" y1="59503" x2="57829" y2="61279"/>
                        <a14:foregroundMark x1="74733" y1="53464" x2="76868" y2="62700"/>
                        <a14:foregroundMark x1="76868" y1="62700" x2="76512" y2="63766"/>
                        <a14:foregroundMark x1="68505" y1="66430" x2="61388" y2="64121"/>
                        <a14:foregroundMark x1="71708" y1="49911" x2="69751" y2="49734"/>
                        <a14:foregroundMark x1="39680" y1="49378" x2="35943" y2="60036"/>
                        <a14:foregroundMark x1="32918" y1="48668" x2="26690" y2="53996"/>
                        <a14:foregroundMark x1="38612" y1="48135" x2="34875" y2="48845"/>
                        <a14:foregroundMark x1="32918" y1="66785" x2="43238" y2="63588"/>
                        <a14:foregroundMark x1="43238" y1="63588" x2="45018" y2="61634"/>
                        <a14:foregroundMark x1="43772" y1="58615" x2="42705" y2="50266"/>
                        <a14:foregroundMark x1="24733" y1="60036" x2="30783" y2="66252"/>
                        <a14:foregroundMark x1="60498" y1="26998" x2="59253" y2="23801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8343" y="450340"/>
            <a:ext cx="2119085" cy="21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Statement of Business Task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618454"/>
            <a:ext cx="4275138" cy="35607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Understand how do annual members and casual riders use Cyclistic bikes differently.</a:t>
            </a:r>
          </a:p>
          <a:p>
            <a:pPr marL="0" indent="0">
              <a:buNone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This comparison along with other tasks will later be used to design marketing strategies </a:t>
            </a:r>
            <a:r>
              <a:rPr lang="en-US" sz="2400" dirty="0"/>
              <a:t>aimed at converting casual riders into members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10" r="22510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C352CD-55C9-45BA-B218-D14F5D235818}"/>
              </a:ext>
            </a:extLst>
          </p:cNvPr>
          <p:cNvSpPr/>
          <p:nvPr/>
        </p:nvSpPr>
        <p:spPr>
          <a:xfrm>
            <a:off x="6686551" y="1693360"/>
            <a:ext cx="314326" cy="3354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E3D687-A7A5-4415-81CA-FBCBA7D20543}"/>
              </a:ext>
            </a:extLst>
          </p:cNvPr>
          <p:cNvSpPr/>
          <p:nvPr/>
        </p:nvSpPr>
        <p:spPr>
          <a:xfrm>
            <a:off x="9353778" y="5360486"/>
            <a:ext cx="533174" cy="5116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A48B8-74E1-4993-9839-C668EF63F454}"/>
              </a:ext>
            </a:extLst>
          </p:cNvPr>
          <p:cNvSpPr/>
          <p:nvPr/>
        </p:nvSpPr>
        <p:spPr>
          <a:xfrm>
            <a:off x="9382918" y="5909099"/>
            <a:ext cx="146843" cy="17738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C7F1C1-14BF-F5FC-EDF8-BCE16559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+mn-ea"/>
                <a:cs typeface="+mn-cs"/>
              </a:rPr>
              <a:t>Insights</a:t>
            </a:r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dirty="0">
                <a:latin typeface="Calibri Light" panose="020F0302020204030204" pitchFamily="34" charset="0"/>
                <a:ea typeface="+mn-ea"/>
                <a:cs typeface="+mn-cs"/>
              </a:rPr>
              <a:t>F</a:t>
            </a:r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rom Last Quarter 1</a:t>
            </a:r>
            <a:b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2400" baseline="0" dirty="0"/>
              <a:t>January 2019 </a:t>
            </a:r>
            <a:r>
              <a:rPr lang="en-US" sz="2400" dirty="0"/>
              <a:t>- </a:t>
            </a:r>
            <a:r>
              <a:rPr lang="en-US" sz="2400" baseline="0" dirty="0"/>
              <a:t>Ma</a:t>
            </a:r>
            <a:r>
              <a:rPr lang="en-US" sz="2400" dirty="0"/>
              <a:t>rch</a:t>
            </a:r>
            <a:r>
              <a:rPr lang="en-US" sz="2400" baseline="0" dirty="0"/>
              <a:t> 2020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44942-0FC0-4BD8-9C48-62D0FD84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60"/>
            <a:ext cx="10515600" cy="700115"/>
          </a:xfrm>
        </p:spPr>
        <p:txBody>
          <a:bodyPr/>
          <a:lstStyle/>
          <a:p>
            <a:r>
              <a:rPr lang="en-US" sz="4800" dirty="0"/>
              <a:t>Total</a:t>
            </a:r>
            <a:r>
              <a:rPr lang="en-US" sz="4800" baseline="0" dirty="0"/>
              <a:t> </a:t>
            </a:r>
            <a:r>
              <a:rPr lang="en-US" dirty="0"/>
              <a:t>R</a:t>
            </a:r>
            <a:r>
              <a:rPr lang="en-US" sz="4800" baseline="0" dirty="0"/>
              <a:t>ide Share of </a:t>
            </a:r>
            <a:r>
              <a:rPr lang="en-US" dirty="0"/>
              <a:t>E</a:t>
            </a:r>
            <a:r>
              <a:rPr lang="en-US" sz="4800" baseline="0" dirty="0"/>
              <a:t>ach </a:t>
            </a:r>
            <a:r>
              <a:rPr lang="en-US" dirty="0"/>
              <a:t>U</a:t>
            </a:r>
            <a:r>
              <a:rPr lang="en-US" sz="4800" baseline="0" dirty="0"/>
              <a:t>ser </a:t>
            </a:r>
            <a:r>
              <a:rPr lang="en-US" dirty="0"/>
              <a:t>G</a:t>
            </a:r>
            <a:r>
              <a:rPr lang="en-US" sz="4800" baseline="0" dirty="0"/>
              <a:t>roup</a:t>
            </a:r>
            <a:br>
              <a:rPr lang="en-US" sz="48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B273-4C74-4F29-B02F-B60A912E10B9}"/>
              </a:ext>
            </a:extLst>
          </p:cNvPr>
          <p:cNvSpPr txBox="1"/>
          <p:nvPr/>
        </p:nvSpPr>
        <p:spPr>
          <a:xfrm>
            <a:off x="1026942" y="2433711"/>
            <a:ext cx="441725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Insight #1</a:t>
            </a:r>
          </a:p>
          <a:p>
            <a:endParaRPr lang="en-US" dirty="0"/>
          </a:p>
          <a:p>
            <a:r>
              <a:rPr lang="en-US" sz="2800" dirty="0"/>
              <a:t>Number of rides taken by Members is </a:t>
            </a:r>
            <a:r>
              <a:rPr lang="en-US" sz="2800" b="1" dirty="0"/>
              <a:t>82%</a:t>
            </a:r>
            <a:r>
              <a:rPr lang="en-US" sz="2800" dirty="0"/>
              <a:t> more than rides taken by Casual users.</a:t>
            </a:r>
          </a:p>
          <a:p>
            <a:endParaRPr lang="en-US" sz="2800" dirty="0"/>
          </a:p>
          <a:p>
            <a:r>
              <a:rPr lang="en-US" sz="2800" dirty="0"/>
              <a:t>However…</a:t>
            </a:r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79F0441-2BFE-91D4-010B-74D8C7D87C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7400" y="2039392"/>
            <a:ext cx="4216400" cy="4114800"/>
          </a:xfrm>
        </p:spPr>
        <p:txBody>
          <a:bodyPr/>
          <a:lstStyle/>
          <a:p>
            <a:endParaRPr lang="en-PH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60B72D0-EAF8-6C07-D53C-5462A6B55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236415"/>
              </p:ext>
            </p:extLst>
          </p:nvPr>
        </p:nvGraphicFramePr>
        <p:xfrm>
          <a:off x="7137400" y="2039392"/>
          <a:ext cx="4216399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EC3E49D2-95C3-A711-62D1-E7ED6AC8E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Members have taken 82% more rides than casual users have overall. But still...</a:t>
            </a:r>
          </a:p>
        </p:txBody>
      </p:sp>
    </p:spTree>
    <p:extLst>
      <p:ext uri="{BB962C8B-B14F-4D97-AF65-F5344CB8AC3E}">
        <p14:creationId xmlns:p14="http://schemas.microsoft.com/office/powerpoint/2010/main" val="2359201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44942-0FC0-4BD8-9C48-62D0FD84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200"/>
            <a:ext cx="10515600" cy="700115"/>
          </a:xfrm>
        </p:spPr>
        <p:txBody>
          <a:bodyPr/>
          <a:lstStyle/>
          <a:p>
            <a:r>
              <a:rPr lang="en-US" sz="4400" dirty="0"/>
              <a:t>Average Duration of Rides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B273-4C74-4F29-B02F-B60A912E10B9}"/>
              </a:ext>
            </a:extLst>
          </p:cNvPr>
          <p:cNvSpPr txBox="1"/>
          <p:nvPr/>
        </p:nvSpPr>
        <p:spPr>
          <a:xfrm>
            <a:off x="633047" y="2236764"/>
            <a:ext cx="441725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PH" sz="2800" dirty="0"/>
              <a:t>The casual bikers' average ride time is almost </a:t>
            </a:r>
          </a:p>
          <a:p>
            <a:r>
              <a:rPr lang="en-PH" sz="2800" b="1" dirty="0"/>
              <a:t>Five</a:t>
            </a:r>
            <a:r>
              <a:rPr lang="en-PH" sz="2800" dirty="0"/>
              <a:t> </a:t>
            </a:r>
            <a:r>
              <a:rPr lang="en-PH" sz="2800" b="1" dirty="0"/>
              <a:t>times</a:t>
            </a:r>
            <a:r>
              <a:rPr lang="en-PH" sz="2800" dirty="0"/>
              <a:t> as much </a:t>
            </a:r>
          </a:p>
          <a:p>
            <a:r>
              <a:rPr lang="en-PH" sz="2800" dirty="0"/>
              <a:t>compared to Members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A1E2F58-2C19-4E20-A7D1-32B89FA8FC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4646653"/>
              </p:ext>
            </p:extLst>
          </p:nvPr>
        </p:nvGraphicFramePr>
        <p:xfrm>
          <a:off x="6096000" y="2008980"/>
          <a:ext cx="4635500" cy="4417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444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92FF48-F284-4DC7-8592-9D04FAFB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3476"/>
            <a:ext cx="10515600" cy="700115"/>
          </a:xfrm>
        </p:spPr>
        <p:txBody>
          <a:bodyPr/>
          <a:lstStyle/>
          <a:p>
            <a:r>
              <a:rPr lang="en-US" sz="4000" dirty="0"/>
              <a:t>Weekly Breakdown of Number of Rides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54F8A-FC68-4EEF-B32A-87DED3E05A5C}"/>
              </a:ext>
            </a:extLst>
          </p:cNvPr>
          <p:cNvSpPr txBox="1"/>
          <p:nvPr/>
        </p:nvSpPr>
        <p:spPr>
          <a:xfrm>
            <a:off x="731520" y="1800665"/>
            <a:ext cx="379827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Insight #2</a:t>
            </a:r>
          </a:p>
          <a:p>
            <a:endParaRPr lang="en-US" sz="2600" dirty="0"/>
          </a:p>
          <a:p>
            <a:r>
              <a:rPr lang="en-US" sz="2600" dirty="0"/>
              <a:t>The number of Casual rides remain constant</a:t>
            </a:r>
          </a:p>
          <a:p>
            <a:r>
              <a:rPr lang="en-US" sz="2600" dirty="0"/>
              <a:t>Throughout the week.</a:t>
            </a:r>
          </a:p>
          <a:p>
            <a:endParaRPr lang="en-US" sz="2600" dirty="0"/>
          </a:p>
          <a:p>
            <a:r>
              <a:rPr lang="en-US" sz="2600" dirty="0"/>
              <a:t>The number of Member rides remain high throughout the week .</a:t>
            </a:r>
          </a:p>
          <a:p>
            <a:endParaRPr lang="en-US" sz="2600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B8C34BF-B459-4851-94DC-81DBAB63D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261807"/>
              </p:ext>
            </p:extLst>
          </p:nvPr>
        </p:nvGraphicFramePr>
        <p:xfrm>
          <a:off x="5513696" y="1897040"/>
          <a:ext cx="5840104" cy="425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618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E21C0-6055-49AE-9FC0-953EEF25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Weekly Breakdown of Average Ride Duration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0184D-F81F-4820-B2FF-EBA2B00D597E}"/>
              </a:ext>
            </a:extLst>
          </p:cNvPr>
          <p:cNvSpPr txBox="1"/>
          <p:nvPr/>
        </p:nvSpPr>
        <p:spPr>
          <a:xfrm>
            <a:off x="485775" y="1048584"/>
            <a:ext cx="418782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r>
              <a:rPr lang="en-US" sz="2600" b="1" dirty="0"/>
              <a:t>Insight #3</a:t>
            </a:r>
          </a:p>
          <a:p>
            <a:endParaRPr lang="en-US" sz="2600" dirty="0"/>
          </a:p>
          <a:p>
            <a:r>
              <a:rPr lang="en-PH" sz="2600" dirty="0"/>
              <a:t>The average ride duration of members stays consistent every week.</a:t>
            </a:r>
          </a:p>
          <a:p>
            <a:endParaRPr lang="en-US" sz="2600" dirty="0"/>
          </a:p>
          <a:p>
            <a:r>
              <a:rPr lang="en-PH" sz="2600" dirty="0"/>
              <a:t>Thursdays during the week have the longest casual rider averages.</a:t>
            </a:r>
          </a:p>
          <a:p>
            <a:endParaRPr lang="en-US" sz="2600" dirty="0"/>
          </a:p>
          <a:p>
            <a:r>
              <a:rPr lang="en-PH" sz="2600" dirty="0"/>
              <a:t>Is the rise in casual users during the week the reason for this high?</a:t>
            </a:r>
          </a:p>
          <a:p>
            <a:endParaRPr lang="en-US" sz="26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65B45F-5170-F50D-FB73-AEADCA9A7E6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0454732"/>
              </p:ext>
            </p:extLst>
          </p:nvPr>
        </p:nvGraphicFramePr>
        <p:xfrm>
          <a:off x="4552950" y="1681163"/>
          <a:ext cx="6800850" cy="4473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666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8187D-3CFC-4E85-858D-E121F2AD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Casual Riders Weekday vs Weekend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D165E-DF41-4C47-9A1E-66A051FE7F78}"/>
              </a:ext>
            </a:extLst>
          </p:cNvPr>
          <p:cNvSpPr txBox="1"/>
          <p:nvPr/>
        </p:nvSpPr>
        <p:spPr>
          <a:xfrm>
            <a:off x="622772" y="1774712"/>
            <a:ext cx="40508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For casual users, the number of rides does not change at the same rate as the average ride duration.</a:t>
            </a:r>
          </a:p>
          <a:p>
            <a:r>
              <a:rPr lang="en-PH" sz="2800" dirty="0"/>
              <a:t>Nevertheless, the correlation is rather positive.</a:t>
            </a:r>
          </a:p>
          <a:p>
            <a:endParaRPr lang="en-US" sz="2800" dirty="0"/>
          </a:p>
          <a:p>
            <a:r>
              <a:rPr lang="en-US" sz="2800" dirty="0"/>
              <a:t>It shows weekend casual riders tend to take longer rides than weekday users.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56F9528-86B8-44F7-94AB-E74778C22C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3847258"/>
              </p:ext>
            </p:extLst>
          </p:nvPr>
        </p:nvGraphicFramePr>
        <p:xfrm>
          <a:off x="5324474" y="1557338"/>
          <a:ext cx="306705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71613F2-E103-4964-BE91-B2BB7A6C96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356987"/>
              </p:ext>
            </p:extLst>
          </p:nvPr>
        </p:nvGraphicFramePr>
        <p:xfrm>
          <a:off x="8391524" y="1557338"/>
          <a:ext cx="306705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8089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1048</TotalTime>
  <Words>689</Words>
  <Application>Microsoft Office PowerPoint</Application>
  <PresentationFormat>Widescreen</PresentationFormat>
  <Paragraphs>106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Biome Light</vt:lpstr>
      <vt:lpstr>Calibri</vt:lpstr>
      <vt:lpstr>Calibri Light</vt:lpstr>
      <vt:lpstr>Wingdings</vt:lpstr>
      <vt:lpstr>Office Theme</vt:lpstr>
      <vt:lpstr>Cyclistic  Bike-Share</vt:lpstr>
      <vt:lpstr>Contents</vt:lpstr>
      <vt:lpstr>Statement of Business Task</vt:lpstr>
      <vt:lpstr>Insights From Last Quarter 1 January 2019 - March 2020 </vt:lpstr>
      <vt:lpstr>Total Ride Share of Each User Group </vt:lpstr>
      <vt:lpstr>Average Duration of Rides</vt:lpstr>
      <vt:lpstr>Weekly Breakdown of Number of Rides</vt:lpstr>
      <vt:lpstr>Weekly Breakdown of Average Ride Duration</vt:lpstr>
      <vt:lpstr>Casual Riders Weekday vs Weekend</vt:lpstr>
      <vt:lpstr>Quarter 1 Comparison of Average Ride Duration</vt:lpstr>
      <vt:lpstr>Let’s summarize the Insights </vt:lpstr>
      <vt:lpstr>Summary </vt:lpstr>
      <vt:lpstr>Recommendations </vt:lpstr>
      <vt:lpstr>THANK    YOU!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Shekib Ramazan</dc:creator>
  <cp:lastModifiedBy>GK LENDING CORP</cp:lastModifiedBy>
  <cp:revision>78</cp:revision>
  <dcterms:created xsi:type="dcterms:W3CDTF">2021-07-06T14:47:53Z</dcterms:created>
  <dcterms:modified xsi:type="dcterms:W3CDTF">2024-03-14T08:30:13Z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